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2" r:id="rId1"/>
  </p:sldMasterIdLst>
  <p:notesMasterIdLst>
    <p:notesMasterId r:id="rId12"/>
  </p:notesMasterIdLst>
  <p:sldIdLst>
    <p:sldId id="290" r:id="rId2"/>
    <p:sldId id="531" r:id="rId3"/>
    <p:sldId id="535" r:id="rId4"/>
    <p:sldId id="569" r:id="rId5"/>
    <p:sldId id="561" r:id="rId6"/>
    <p:sldId id="564" r:id="rId7"/>
    <p:sldId id="563" r:id="rId8"/>
    <p:sldId id="565" r:id="rId9"/>
    <p:sldId id="566" r:id="rId10"/>
    <p:sldId id="568" r:id="rId11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575" autoAdjust="0"/>
  </p:normalViewPr>
  <p:slideViewPr>
    <p:cSldViewPr>
      <p:cViewPr varScale="1">
        <p:scale>
          <a:sx n="67" d="100"/>
          <a:sy n="67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2BD99-6483-4FFD-8DD2-4F03C8878992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1F8D2-B4C1-4F11-AF60-2747890ECA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64" r="825" b="728"/>
          <a:stretch/>
        </p:blipFill>
        <p:spPr>
          <a:xfrm>
            <a:off x="-9525" y="-25400"/>
            <a:ext cx="9163050" cy="68961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621" t="19778" r="10613" b="25334"/>
          <a:stretch/>
        </p:blipFill>
        <p:spPr>
          <a:xfrm>
            <a:off x="314326" y="338270"/>
            <a:ext cx="8463914" cy="490165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691" y="4523011"/>
            <a:ext cx="7323909" cy="901701"/>
          </a:xfrm>
          <a:prstGeom prst="rect">
            <a:avLst/>
          </a:prstGeom>
          <a:noFill/>
          <a:ln w="19050">
            <a:noFill/>
          </a:ln>
          <a:effectLst/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400" b="1" i="0">
                <a:solidFill>
                  <a:schemeClr val="tx1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5691" y="5573934"/>
            <a:ext cx="7323909" cy="520700"/>
          </a:xfrm>
          <a:noFill/>
          <a:ln w="19050">
            <a:noFill/>
          </a:ln>
          <a:effectLst/>
        </p:spPr>
        <p:txBody>
          <a:bodyPr wrap="square" anchor="ctr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>
          <a:xfrm>
            <a:off x="760970" y="732098"/>
            <a:ext cx="7600953" cy="3497573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 l="-148" t="-6798" r="148" b="-5298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3" name="直接连接符 12"/>
          <p:cNvCxnSpPr/>
          <p:nvPr/>
        </p:nvCxnSpPr>
        <p:spPr>
          <a:xfrm>
            <a:off x="905691" y="5513611"/>
            <a:ext cx="7323909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9606761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5787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8364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3227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86744"/>
            <a:ext cx="7886700" cy="1070339"/>
          </a:xfrm>
        </p:spPr>
        <p:txBody>
          <a:bodyPr anchor="b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84071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2378840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3176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2887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0824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85" r="825" b="724"/>
          <a:stretch/>
        </p:blipFill>
        <p:spPr>
          <a:xfrm>
            <a:off x="-9525" y="-25400"/>
            <a:ext cx="9163050" cy="689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272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6600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7393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85" r="825" b="724"/>
          <a:stretch/>
        </p:blipFill>
        <p:spPr>
          <a:xfrm>
            <a:off x="-9525" y="-25400"/>
            <a:ext cx="9163050" cy="68961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60" y="1257300"/>
            <a:ext cx="8010253" cy="5035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6C925EC-1D44-49E0-9D2B-9B89CF38A80D}" type="datetimeFigureOut">
              <a:rPr lang="zh-CN" altLang="en-US" smtClean="0"/>
              <a:pPr/>
              <a:t>2015-11-4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8DEBB90-0425-44F3-8B53-B26BF848166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6060" y="238316"/>
            <a:ext cx="8010253" cy="6015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566060" y="972455"/>
            <a:ext cx="801025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42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3" r:id="rId1"/>
    <p:sldLayoutId id="2147484454" r:id="rId2"/>
    <p:sldLayoutId id="2147484455" r:id="rId3"/>
    <p:sldLayoutId id="2147484456" r:id="rId4"/>
    <p:sldLayoutId id="2147484457" r:id="rId5"/>
    <p:sldLayoutId id="2147484458" r:id="rId6"/>
    <p:sldLayoutId id="2147484459" r:id="rId7"/>
    <p:sldLayoutId id="2147484460" r:id="rId8"/>
    <p:sldLayoutId id="2147484461" r:id="rId9"/>
    <p:sldLayoutId id="2147484462" r:id="rId10"/>
    <p:sldLayoutId id="214748446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67891" indent="-267891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70000"/>
        <a:buFont typeface="Wingdings" panose="05000000000000000000" pitchFamily="2" charset="2"/>
        <a:buChar char="m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267891" indent="-267891" algn="l" defTabSz="685800" rtl="0" eaLnBrk="1" latinLnBrk="0" hangingPunct="1">
        <a:lnSpc>
          <a:spcPct val="130000"/>
        </a:lnSpc>
        <a:spcBef>
          <a:spcPts val="0"/>
        </a:spcBef>
        <a:buFont typeface="Calibri" panose="020F0502020204030204" pitchFamily="34" charset="0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196752"/>
            <a:ext cx="64087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  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5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数字图书馆对传统图书馆的影响及对策</a:t>
            </a:r>
            <a:endParaRPr lang="zh-CN" altLang="en-US" sz="54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4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  应对之策</a:t>
            </a:r>
            <a:endParaRPr lang="zh-CN" altLang="en-US" sz="36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142984"/>
            <a:ext cx="7643866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四、建设现代图书馆我们应该做什么</a:t>
            </a:r>
            <a:endParaRPr lang="en-US" altLang="zh-CN" sz="28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1.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解放思想，转变观念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2.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推进数字资源建设，构建复合型图书馆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信息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资源建设的多元化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，在继续建设纸质资源的同时更加注重数字资源建设，打造复合型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3.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加强馆员培训，提高综合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素质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在传统</a:t>
            </a:r>
            <a:r>
              <a:rPr lang="zh-CN" altLang="en-US" sz="240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图书馆馆员的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基础上，提升素质，打造一支符合现代化图书馆要求的馆员。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4.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拓宽读者服务渠道</a:t>
            </a:r>
          </a:p>
          <a:p>
            <a:endParaRPr lang="zh-CN" altLang="en-US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1124744"/>
            <a:ext cx="764386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一、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数字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图书馆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概念：</a:t>
            </a:r>
            <a:endParaRPr lang="en-US" altLang="zh-CN" sz="24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用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数字技术处理和存储各种文献资料的图书馆。</a:t>
            </a:r>
            <a:r>
              <a:rPr lang="zh-CN" altLang="en-US" sz="2400" dirty="0" smtClean="0">
                <a:latin typeface="楷体_GB2312" pitchFamily="49" charset="-122"/>
                <a:ea typeface="楷体"/>
              </a:rPr>
              <a:t>它把各种不同载体、不同地理位置的信息资源用数字技术存贮，以便于跨越区域、面向对象的网络查询和传播。通俗地说，数字图书馆就是虚拟的、没有围墙的图书馆，是基于网络环境下共建共享的可扩展的知识网络系统，是超大规模的、分布式的、便于使用的、没有时空限制的、可以实现跨库无缝链接与智能检索的知识中心。</a:t>
            </a:r>
          </a:p>
          <a:p>
            <a:pPr>
              <a:lnSpc>
                <a:spcPct val="150000"/>
              </a:lnSpc>
            </a:pP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SzPct val="80000"/>
            </a:pP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buSzPct val="80000"/>
              <a:buFont typeface="Wingdings" pitchFamily="2" charset="2"/>
              <a:buChar char="u"/>
            </a:pP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60648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数字图书馆及其特点</a:t>
            </a:r>
            <a:endParaRPr lang="zh-CN" altLang="en-US" sz="3600" dirty="0">
              <a:solidFill>
                <a:schemeClr val="tx1">
                  <a:lumMod val="5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4143380"/>
            <a:ext cx="7786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6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数字图书馆及其特点</a:t>
            </a:r>
            <a:endParaRPr lang="zh-CN" altLang="en-US" sz="36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142984"/>
            <a:ext cx="760320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二、数字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图书馆的主要特点：</a:t>
            </a:r>
            <a:endParaRPr lang="en-US" altLang="zh-CN" sz="28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1.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资源收藏的数字化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采用现代化存储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技术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存储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2.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信息资源传递网络化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数字图书馆的信息资源主要基于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网络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平台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传播    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和利用。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</a:t>
            </a: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3.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丰富的信息资源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数据库集成大量信息资源，还可以实现资源共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享。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6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数字图书馆及其特点</a:t>
            </a:r>
            <a:endParaRPr lang="zh-CN" altLang="en-US" sz="36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142984"/>
            <a:ext cx="764386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三、数字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图书馆是未来图书馆发展的趋势</a:t>
            </a:r>
            <a:endParaRPr lang="en-US" altLang="zh-CN" sz="28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1.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资源成本低，有利于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节约办馆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资源出版时效性短，传播速度快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3.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资源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丰富，全球共享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4.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对馆舍面积要求不是很高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5.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用户追求新技术带来的便利（方便快捷，无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时间限制）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4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6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数字图书馆对传统图书馆的影响</a:t>
            </a:r>
            <a:endParaRPr lang="zh-CN" altLang="en-US" sz="36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142984"/>
            <a:ext cx="764386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一、数字图书馆对传统图书馆功能的影响</a:t>
            </a:r>
            <a:endParaRPr lang="en-US" altLang="zh-CN" sz="28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</a:p>
          <a:p>
            <a:r>
              <a:rPr lang="en-US" altLang="zh-CN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1. 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传统图书馆一些重要功能逐渐弱化</a:t>
            </a:r>
            <a:endParaRPr lang="en-US" altLang="zh-CN" sz="24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采编：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传统纸质资源减少，专业数据加工商出现，采编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服务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外包，</a:t>
            </a:r>
            <a:r>
              <a:rPr lang="en-US" altLang="zh-CN" sz="2400" dirty="0" err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calis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等书目数据库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免费，导致传统采编功能弱化。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参考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咨询：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咨询内容更广，方式更多，数据库设计更智能化。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流通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：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传统借阅方式降低，图书流通量减少，人们对信息资源的需求逐步从纸质资源转向了数字资源。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典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藏：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闭架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开架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闭架（储备书库）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4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6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数字图书馆对传统图书馆的影响</a:t>
            </a:r>
            <a:endParaRPr lang="zh-CN" altLang="en-US" sz="36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142984"/>
            <a:ext cx="764386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en-US" altLang="zh-CN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2. 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图书馆资源建设主体地位弱化</a:t>
            </a:r>
            <a:endParaRPr lang="en-US" altLang="zh-CN" sz="24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传统图书馆下图书馆直接参与资源建设，而数字图书馆时代大部分资源都直接由数据商建设，图书馆跟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其他个人一样也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只是一个普通用户。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传统图书馆的一些核心东西已经慢慢弱化、出局，所以说数字图书馆对传统图书馆发展的影响是致命的，甚至具有颠覆性。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4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6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数字图书馆对传统图书馆的影响</a:t>
            </a:r>
            <a:endParaRPr lang="zh-CN" altLang="en-US" sz="36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142984"/>
            <a:ext cx="764386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二、数字图书馆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对传统图书馆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馆员的影响</a:t>
            </a:r>
            <a:endParaRPr lang="en-US" altLang="zh-CN" sz="28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en-US" altLang="zh-CN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en-US" altLang="zh-CN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. 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对图书馆馆员要求更高</a:t>
            </a:r>
            <a:endParaRPr lang="en-US" altLang="zh-CN" sz="24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首先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图书馆员面临信息环境变化所带来的巨大心理压力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必须积极地进行心理调整和适应。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其次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对图书馆员的综合素质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(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包括知识、技能和观念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)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提出了新的要求。钱学森曾说过，现代图书馆、档案馆、情报单位的工作人员应该是信息专家和信息工程师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是信息系统的建设者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也是信息使用者的向导和顾问。</a:t>
            </a: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第三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对图书馆人力资源结构的影响。人力资源的调配、人力资源结构改变。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4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6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数字图书馆对传统图书馆的影响</a:t>
            </a:r>
            <a:endParaRPr lang="zh-CN" altLang="en-US" sz="36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142984"/>
            <a:ext cx="764386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en-US" altLang="zh-CN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2. 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图书馆馆员</a:t>
            </a:r>
            <a:r>
              <a:rPr lang="zh-CN" altLang="en-US" sz="24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角色的转变</a:t>
            </a:r>
            <a:endParaRPr lang="en-US" altLang="zh-CN" sz="24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)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信息过滤者角色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如今信息泛滥，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读者需要图书馆馆员提供最有价值的信息，因此图书馆馆员扮演着垃圾信息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过滤者角色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）助手和顾问角色</a:t>
            </a: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图书馆馆员应该成为用户的助手和顾问，帮助用户快速获取信息资源，避免浪费时间和精力。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）教育角色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教育功能是图书馆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的基本功能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之一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图书馆需要广泛的开展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用户教育、读者培训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，在指导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读者学会利用传统图书馆的同时，还需要帮助读者学会利用各种数据库资源。</a:t>
            </a:r>
          </a:p>
          <a:p>
            <a:endParaRPr lang="zh-CN" altLang="en-US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4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6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数字图书馆对传统图书馆的影响</a:t>
            </a:r>
            <a:endParaRPr lang="zh-CN" altLang="en-US" sz="360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142984"/>
            <a:ext cx="764386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三、数字图书馆对传统图书馆服务的影响</a:t>
            </a:r>
            <a:endParaRPr lang="en-US" altLang="zh-CN" sz="2800" b="1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1.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读者服务环境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：服务环境由传统纸质资源过度到数字资源时代，手工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服务比例下降，服务时间、服务空间、服务手段拓宽。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2.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读者服务模式：改变以馆藏为中心的服务模式，倡导“用户驱动”服务模式，开展个性化服务（学科馆员）。</a:t>
            </a:r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3. </a:t>
            </a:r>
            <a:r>
              <a:rPr lang="zh-CN" altLang="en-US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需要更加注重用户教育</a:t>
            </a:r>
          </a:p>
          <a:p>
            <a:endParaRPr lang="zh-CN" altLang="en-US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400" dirty="0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507"/>
  <p:tag name="MH_SECTIONID" val="508,509,510,511,"/>
</p:tagLst>
</file>

<file path=ppt/theme/theme1.xml><?xml version="1.0" encoding="utf-8"?>
<a:theme xmlns:a="http://schemas.openxmlformats.org/drawingml/2006/main" name="A000120141119A01PPBG">
  <a:themeElements>
    <a:clrScheme name="自定义 499">
      <a:dk1>
        <a:srgbClr val="55595B"/>
      </a:dk1>
      <a:lt1>
        <a:srgbClr val="FFFFFF"/>
      </a:lt1>
      <a:dk2>
        <a:srgbClr val="55595B"/>
      </a:dk2>
      <a:lt2>
        <a:srgbClr val="FFFFFF"/>
      </a:lt2>
      <a:accent1>
        <a:srgbClr val="946A7D"/>
      </a:accent1>
      <a:accent2>
        <a:srgbClr val="B99179"/>
      </a:accent2>
      <a:accent3>
        <a:srgbClr val="9994A6"/>
      </a:accent3>
      <a:accent4>
        <a:srgbClr val="898CC1"/>
      </a:accent4>
      <a:accent5>
        <a:srgbClr val="C00000"/>
      </a:accent5>
      <a:accent6>
        <a:srgbClr val="4DA98A"/>
      </a:accent6>
      <a:hlink>
        <a:srgbClr val="00AEF0"/>
      </a:hlink>
      <a:folHlink>
        <a:srgbClr val="AFB2B4"/>
      </a:folHlink>
    </a:clrScheme>
    <a:fontScheme name="KSO主题文字4">
      <a:majorFont>
        <a:latin typeface="Baskerville Old Face"/>
        <a:ea typeface="黑体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A000120141119A32PPBG</Template>
  <TotalTime>6081</TotalTime>
  <Words>921</Words>
  <Application>Microsoft Office PowerPoint</Application>
  <PresentationFormat>全屏显示(4:3)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A000120141119A01PPBG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三、文献阅读·积累·创新</dc:title>
  <dc:creator>admin</dc:creator>
  <cp:lastModifiedBy>User</cp:lastModifiedBy>
  <cp:revision>701</cp:revision>
  <dcterms:created xsi:type="dcterms:W3CDTF">2015-09-23T06:20:35Z</dcterms:created>
  <dcterms:modified xsi:type="dcterms:W3CDTF">2015-11-04T07:42:36Z</dcterms:modified>
</cp:coreProperties>
</file>